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9" r:id="rId2"/>
    <p:sldId id="334" r:id="rId3"/>
    <p:sldId id="357" r:id="rId4"/>
    <p:sldId id="343" r:id="rId5"/>
    <p:sldId id="341" r:id="rId6"/>
    <p:sldId id="342" r:id="rId7"/>
    <p:sldId id="350" r:id="rId8"/>
    <p:sldId id="351" r:id="rId9"/>
    <p:sldId id="352" r:id="rId10"/>
    <p:sldId id="358" r:id="rId11"/>
    <p:sldId id="360" r:id="rId12"/>
    <p:sldId id="359" r:id="rId13"/>
    <p:sldId id="34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64A"/>
    <a:srgbClr val="001C43"/>
    <a:srgbClr val="003767"/>
    <a:srgbClr val="1D76BB"/>
    <a:srgbClr val="5D7682"/>
    <a:srgbClr val="AFAFAF"/>
    <a:srgbClr val="10253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3" autoAdjust="0"/>
    <p:restoredTop sz="83154" autoAdjust="0"/>
  </p:normalViewPr>
  <p:slideViewPr>
    <p:cSldViewPr snapToGrid="0">
      <p:cViewPr varScale="1">
        <p:scale>
          <a:sx n="49" d="100"/>
          <a:sy n="49" d="100"/>
        </p:scale>
        <p:origin x="2280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Oscar" userId="202b6328f1457e20" providerId="LiveId" clId="{F92201C9-B04A-46D9-B93E-B2C13E88D1A1}"/>
    <pc:docChg chg="undo custSel addSld delSld modSld">
      <pc:chgData name="Michael Oscar" userId="202b6328f1457e20" providerId="LiveId" clId="{F92201C9-B04A-46D9-B93E-B2C13E88D1A1}" dt="2026-02-23T17:23:12.288" v="697" actId="255"/>
      <pc:docMkLst>
        <pc:docMk/>
      </pc:docMkLst>
      <pc:sldChg chg="modSp mod">
        <pc:chgData name="Michael Oscar" userId="202b6328f1457e20" providerId="LiveId" clId="{F92201C9-B04A-46D9-B93E-B2C13E88D1A1}" dt="2026-02-11T15:56:22.674" v="10" actId="6549"/>
        <pc:sldMkLst>
          <pc:docMk/>
          <pc:sldMk cId="0" sldId="339"/>
        </pc:sldMkLst>
        <pc:spChg chg="mod">
          <ac:chgData name="Michael Oscar" userId="202b6328f1457e20" providerId="LiveId" clId="{F92201C9-B04A-46D9-B93E-B2C13E88D1A1}" dt="2026-02-11T15:56:22.674" v="10" actId="6549"/>
          <ac:spMkLst>
            <pc:docMk/>
            <pc:sldMk cId="0" sldId="339"/>
            <ac:spMk id="2" creationId="{00000000-0000-0000-0000-000000000000}"/>
          </ac:spMkLst>
        </pc:spChg>
      </pc:sldChg>
      <pc:sldChg chg="modSp mod">
        <pc:chgData name="Michael Oscar" userId="202b6328f1457e20" providerId="LiveId" clId="{F92201C9-B04A-46D9-B93E-B2C13E88D1A1}" dt="2026-02-11T16:12:12.532" v="158" actId="20577"/>
        <pc:sldMkLst>
          <pc:docMk/>
          <pc:sldMk cId="3211777087" sldId="341"/>
        </pc:sldMkLst>
        <pc:graphicFrameChg chg="modGraphic">
          <ac:chgData name="Michael Oscar" userId="202b6328f1457e20" providerId="LiveId" clId="{F92201C9-B04A-46D9-B93E-B2C13E88D1A1}" dt="2026-02-11T16:12:12.532" v="158" actId="20577"/>
          <ac:graphicFrameMkLst>
            <pc:docMk/>
            <pc:sldMk cId="3211777087" sldId="341"/>
            <ac:graphicFrameMk id="3" creationId="{BDB0BC3B-3ED7-AF44-7145-5B0B5001117C}"/>
          </ac:graphicFrameMkLst>
        </pc:graphicFrameChg>
      </pc:sldChg>
      <pc:sldChg chg="modSp mod">
        <pc:chgData name="Michael Oscar" userId="202b6328f1457e20" providerId="LiveId" clId="{F92201C9-B04A-46D9-B93E-B2C13E88D1A1}" dt="2026-02-11T16:09:09.557" v="85" actId="6549"/>
        <pc:sldMkLst>
          <pc:docMk/>
          <pc:sldMk cId="1510008575" sldId="343"/>
        </pc:sldMkLst>
        <pc:spChg chg="mod">
          <ac:chgData name="Michael Oscar" userId="202b6328f1457e20" providerId="LiveId" clId="{F92201C9-B04A-46D9-B93E-B2C13E88D1A1}" dt="2026-02-11T16:09:09.557" v="85" actId="6549"/>
          <ac:spMkLst>
            <pc:docMk/>
            <pc:sldMk cId="1510008575" sldId="343"/>
            <ac:spMk id="2" creationId="{00000000-0000-0000-0000-000000000000}"/>
          </ac:spMkLst>
        </pc:spChg>
      </pc:sldChg>
      <pc:sldChg chg="modSp mod">
        <pc:chgData name="Michael Oscar" userId="202b6328f1457e20" providerId="LiveId" clId="{F92201C9-B04A-46D9-B93E-B2C13E88D1A1}" dt="2026-02-11T16:45:12.427" v="437" actId="20577"/>
        <pc:sldMkLst>
          <pc:docMk/>
          <pc:sldMk cId="667184952" sldId="349"/>
        </pc:sldMkLst>
        <pc:spChg chg="mod">
          <ac:chgData name="Michael Oscar" userId="202b6328f1457e20" providerId="LiveId" clId="{F92201C9-B04A-46D9-B93E-B2C13E88D1A1}" dt="2026-02-11T16:45:12.427" v="437" actId="20577"/>
          <ac:spMkLst>
            <pc:docMk/>
            <pc:sldMk cId="667184952" sldId="349"/>
            <ac:spMk id="6" creationId="{00000000-0000-0000-0000-000000000000}"/>
          </ac:spMkLst>
        </pc:spChg>
      </pc:sldChg>
      <pc:sldChg chg="modSp mod">
        <pc:chgData name="Michael Oscar" userId="202b6328f1457e20" providerId="LiveId" clId="{F92201C9-B04A-46D9-B93E-B2C13E88D1A1}" dt="2026-02-11T16:10:21.602" v="154" actId="20577"/>
        <pc:sldMkLst>
          <pc:docMk/>
          <pc:sldMk cId="3249784597" sldId="350"/>
        </pc:sldMkLst>
        <pc:spChg chg="mod">
          <ac:chgData name="Michael Oscar" userId="202b6328f1457e20" providerId="LiveId" clId="{F92201C9-B04A-46D9-B93E-B2C13E88D1A1}" dt="2026-02-11T16:10:21.602" v="154" actId="20577"/>
          <ac:spMkLst>
            <pc:docMk/>
            <pc:sldMk cId="3249784597" sldId="350"/>
            <ac:spMk id="6" creationId="{00000000-0000-0000-0000-000000000000}"/>
          </ac:spMkLst>
        </pc:spChg>
      </pc:sldChg>
      <pc:sldChg chg="modSp mod">
        <pc:chgData name="Michael Oscar" userId="202b6328f1457e20" providerId="LiveId" clId="{F92201C9-B04A-46D9-B93E-B2C13E88D1A1}" dt="2026-02-11T16:13:10.983" v="160" actId="6549"/>
        <pc:sldMkLst>
          <pc:docMk/>
          <pc:sldMk cId="2438637547" sldId="351"/>
        </pc:sldMkLst>
        <pc:spChg chg="mod">
          <ac:chgData name="Michael Oscar" userId="202b6328f1457e20" providerId="LiveId" clId="{F92201C9-B04A-46D9-B93E-B2C13E88D1A1}" dt="2026-02-11T16:13:10.983" v="160" actId="6549"/>
          <ac:spMkLst>
            <pc:docMk/>
            <pc:sldMk cId="2438637547" sldId="351"/>
            <ac:spMk id="2" creationId="{00000000-0000-0000-0000-000000000000}"/>
          </ac:spMkLst>
        </pc:spChg>
      </pc:sldChg>
      <pc:sldChg chg="modSp mod">
        <pc:chgData name="Michael Oscar" userId="202b6328f1457e20" providerId="LiveId" clId="{F92201C9-B04A-46D9-B93E-B2C13E88D1A1}" dt="2026-02-23T17:23:12.288" v="697" actId="255"/>
        <pc:sldMkLst>
          <pc:docMk/>
          <pc:sldMk cId="273924253" sldId="352"/>
        </pc:sldMkLst>
        <pc:spChg chg="mod">
          <ac:chgData name="Michael Oscar" userId="202b6328f1457e20" providerId="LiveId" clId="{F92201C9-B04A-46D9-B93E-B2C13E88D1A1}" dt="2026-02-11T16:14:15.756" v="162" actId="6549"/>
          <ac:spMkLst>
            <pc:docMk/>
            <pc:sldMk cId="273924253" sldId="352"/>
            <ac:spMk id="5" creationId="{00000000-0000-0000-0000-000000000000}"/>
          </ac:spMkLst>
        </pc:spChg>
        <pc:spChg chg="mod">
          <ac:chgData name="Michael Oscar" userId="202b6328f1457e20" providerId="LiveId" clId="{F92201C9-B04A-46D9-B93E-B2C13E88D1A1}" dt="2026-02-23T17:23:12.288" v="697" actId="255"/>
          <ac:spMkLst>
            <pc:docMk/>
            <pc:sldMk cId="273924253" sldId="352"/>
            <ac:spMk id="6" creationId="{00000000-0000-0000-0000-000000000000}"/>
          </ac:spMkLst>
        </pc:spChg>
      </pc:sldChg>
      <pc:sldChg chg="addSp modSp new mod">
        <pc:chgData name="Michael Oscar" userId="202b6328f1457e20" providerId="LiveId" clId="{F92201C9-B04A-46D9-B93E-B2C13E88D1A1}" dt="2026-02-11T16:48:51.251" v="459" actId="20577"/>
        <pc:sldMkLst>
          <pc:docMk/>
          <pc:sldMk cId="395866359" sldId="357"/>
        </pc:sldMkLst>
        <pc:spChg chg="mod">
          <ac:chgData name="Michael Oscar" userId="202b6328f1457e20" providerId="LiveId" clId="{F92201C9-B04A-46D9-B93E-B2C13E88D1A1}" dt="2026-02-11T16:48:51.251" v="459" actId="20577"/>
          <ac:spMkLst>
            <pc:docMk/>
            <pc:sldMk cId="395866359" sldId="357"/>
            <ac:spMk id="2" creationId="{768716D5-8EDD-1DC8-D71E-DD1E0BCD268C}"/>
          </ac:spMkLst>
        </pc:spChg>
        <pc:spChg chg="mod">
          <ac:chgData name="Michael Oscar" userId="202b6328f1457e20" providerId="LiveId" clId="{F92201C9-B04A-46D9-B93E-B2C13E88D1A1}" dt="2026-02-11T16:05:32.314" v="24" actId="27636"/>
          <ac:spMkLst>
            <pc:docMk/>
            <pc:sldMk cId="395866359" sldId="357"/>
            <ac:spMk id="4" creationId="{07C89928-986D-CEF3-E1FC-7E83C5F96918}"/>
          </ac:spMkLst>
        </pc:spChg>
        <pc:picChg chg="add mod">
          <ac:chgData name="Michael Oscar" userId="202b6328f1457e20" providerId="LiveId" clId="{F92201C9-B04A-46D9-B93E-B2C13E88D1A1}" dt="2026-02-11T16:07:51.232" v="75" actId="14100"/>
          <ac:picMkLst>
            <pc:docMk/>
            <pc:sldMk cId="395866359" sldId="357"/>
            <ac:picMk id="5" creationId="{0EC99E7A-83B1-3A37-B177-E6DF134B3483}"/>
          </ac:picMkLst>
        </pc:picChg>
        <pc:picChg chg="add mod">
          <ac:chgData name="Michael Oscar" userId="202b6328f1457e20" providerId="LiveId" clId="{F92201C9-B04A-46D9-B93E-B2C13E88D1A1}" dt="2026-02-11T16:08:11.592" v="77" actId="1076"/>
          <ac:picMkLst>
            <pc:docMk/>
            <pc:sldMk cId="395866359" sldId="357"/>
            <ac:picMk id="6" creationId="{6236395F-CB9D-577B-4E90-449BDC5A36D3}"/>
          </ac:picMkLst>
        </pc:picChg>
      </pc:sldChg>
      <pc:sldChg chg="addSp delSp modSp new mod modClrScheme chgLayout">
        <pc:chgData name="Michael Oscar" userId="202b6328f1457e20" providerId="LiveId" clId="{F92201C9-B04A-46D9-B93E-B2C13E88D1A1}" dt="2026-02-11T16:43:08.384" v="410" actId="20577"/>
        <pc:sldMkLst>
          <pc:docMk/>
          <pc:sldMk cId="958691547" sldId="358"/>
        </pc:sldMkLst>
        <pc:spChg chg="mod ord">
          <ac:chgData name="Michael Oscar" userId="202b6328f1457e20" providerId="LiveId" clId="{F92201C9-B04A-46D9-B93E-B2C13E88D1A1}" dt="2026-02-11T16:24:38.985" v="373" actId="700"/>
          <ac:spMkLst>
            <pc:docMk/>
            <pc:sldMk cId="958691547" sldId="358"/>
            <ac:spMk id="5" creationId="{4735A281-FD82-FC33-0DDB-6F3B5BAF0AC5}"/>
          </ac:spMkLst>
        </pc:spChg>
        <pc:spChg chg="add mod ord">
          <ac:chgData name="Michael Oscar" userId="202b6328f1457e20" providerId="LiveId" clId="{F92201C9-B04A-46D9-B93E-B2C13E88D1A1}" dt="2026-02-11T16:43:08.384" v="410" actId="20577"/>
          <ac:spMkLst>
            <pc:docMk/>
            <pc:sldMk cId="958691547" sldId="358"/>
            <ac:spMk id="6" creationId="{1734CFFD-419E-3655-ADAE-6761E4EE9F53}"/>
          </ac:spMkLst>
        </pc:spChg>
        <pc:spChg chg="add mod">
          <ac:chgData name="Michael Oscar" userId="202b6328f1457e20" providerId="LiveId" clId="{F92201C9-B04A-46D9-B93E-B2C13E88D1A1}" dt="2026-02-11T16:31:01.015" v="388" actId="113"/>
          <ac:spMkLst>
            <pc:docMk/>
            <pc:sldMk cId="958691547" sldId="358"/>
            <ac:spMk id="9" creationId="{328D538A-BF8C-460D-7815-83917AA471B4}"/>
          </ac:spMkLst>
        </pc:spChg>
        <pc:picChg chg="add mod">
          <ac:chgData name="Michael Oscar" userId="202b6328f1457e20" providerId="LiveId" clId="{F92201C9-B04A-46D9-B93E-B2C13E88D1A1}" dt="2026-02-11T16:30:48.429" v="386" actId="1076"/>
          <ac:picMkLst>
            <pc:docMk/>
            <pc:sldMk cId="958691547" sldId="358"/>
            <ac:picMk id="12" creationId="{AA7B959C-3345-D482-E6DD-A3AC000E3B0A}"/>
          </ac:picMkLst>
        </pc:picChg>
      </pc:sldChg>
      <pc:sldChg chg="addSp delSp modSp add mod">
        <pc:chgData name="Michael Oscar" userId="202b6328f1457e20" providerId="LiveId" clId="{F92201C9-B04A-46D9-B93E-B2C13E88D1A1}" dt="2026-02-11T16:48:36.946" v="447" actId="14100"/>
        <pc:sldMkLst>
          <pc:docMk/>
          <pc:sldMk cId="492288975" sldId="359"/>
        </pc:sldMkLst>
        <pc:spChg chg="mod">
          <ac:chgData name="Michael Oscar" userId="202b6328f1457e20" providerId="LiveId" clId="{F92201C9-B04A-46D9-B93E-B2C13E88D1A1}" dt="2026-02-11T16:43:02.444" v="409" actId="6549"/>
          <ac:spMkLst>
            <pc:docMk/>
            <pc:sldMk cId="492288975" sldId="359"/>
            <ac:spMk id="6" creationId="{A89B5E6E-F770-D0DB-AFF6-AA689608917A}"/>
          </ac:spMkLst>
        </pc:spChg>
        <pc:spChg chg="mod">
          <ac:chgData name="Michael Oscar" userId="202b6328f1457e20" providerId="LiveId" clId="{F92201C9-B04A-46D9-B93E-B2C13E88D1A1}" dt="2026-02-11T16:44:10.027" v="417" actId="113"/>
          <ac:spMkLst>
            <pc:docMk/>
            <pc:sldMk cId="492288975" sldId="359"/>
            <ac:spMk id="9" creationId="{ACE25AA6-154E-0DF0-2132-303B49C6EFDB}"/>
          </ac:spMkLst>
        </pc:spChg>
        <pc:picChg chg="add mod">
          <ac:chgData name="Michael Oscar" userId="202b6328f1457e20" providerId="LiveId" clId="{F92201C9-B04A-46D9-B93E-B2C13E88D1A1}" dt="2026-02-11T16:48:36.946" v="447" actId="14100"/>
          <ac:picMkLst>
            <pc:docMk/>
            <pc:sldMk cId="492288975" sldId="359"/>
            <ac:picMk id="7" creationId="{34EBD513-A9FA-417A-5B2F-5AEF78F2D3F3}"/>
          </ac:picMkLst>
        </pc:picChg>
      </pc:sldChg>
      <pc:sldChg chg="addSp delSp modSp add mod">
        <pc:chgData name="Michael Oscar" userId="202b6328f1457e20" providerId="LiveId" clId="{F92201C9-B04A-46D9-B93E-B2C13E88D1A1}" dt="2026-02-11T16:48:12.693" v="445" actId="113"/>
        <pc:sldMkLst>
          <pc:docMk/>
          <pc:sldMk cId="455062913" sldId="360"/>
        </pc:sldMkLst>
        <pc:spChg chg="mod">
          <ac:chgData name="Michael Oscar" userId="202b6328f1457e20" providerId="LiveId" clId="{F92201C9-B04A-46D9-B93E-B2C13E88D1A1}" dt="2026-02-11T16:48:12.693" v="445" actId="113"/>
          <ac:spMkLst>
            <pc:docMk/>
            <pc:sldMk cId="455062913" sldId="360"/>
            <ac:spMk id="9" creationId="{0A9A424D-B7B1-5C7F-1E2A-50E4EE356555}"/>
          </ac:spMkLst>
        </pc:spChg>
        <pc:picChg chg="add mod">
          <ac:chgData name="Michael Oscar" userId="202b6328f1457e20" providerId="LiveId" clId="{F92201C9-B04A-46D9-B93E-B2C13E88D1A1}" dt="2026-02-11T16:47:49.933" v="441" actId="1076"/>
          <ac:picMkLst>
            <pc:docMk/>
            <pc:sldMk cId="455062913" sldId="360"/>
            <ac:picMk id="2" creationId="{5F5AB530-647B-A578-2132-DBF4BA59E72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07521-FE93-4C02-8B0F-2995051CA25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9626E-9A2E-410D-9071-393ED71CE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03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1B237-51B6-4891-ADDD-4695BD04FE9D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9C567-F955-4BCA-A705-D363A6C3B2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4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9C567-F955-4BCA-A705-D363A6C3B2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83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9C567-F955-4BCA-A705-D363A6C3B2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9C567-F955-4BCA-A705-D363A6C3B29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35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9C567-F955-4BCA-A705-D363A6C3B2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87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9C567-F955-4BCA-A705-D363A6C3B2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9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V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51928" y="6494747"/>
            <a:ext cx="457200" cy="299997"/>
          </a:xfrm>
        </p:spPr>
        <p:txBody>
          <a:bodyPr/>
          <a:lstStyle/>
          <a:p>
            <a:fld id="{9101A05D-C66B-7141-BD3B-378EDBFBEE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S:\Logos\FCA International\JPG\FCA International Logo.jpg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501627" y="2796596"/>
            <a:ext cx="1970689" cy="1148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350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9139" y="3023964"/>
            <a:ext cx="6399027" cy="610965"/>
          </a:xfrm>
        </p:spPr>
        <p:txBody>
          <a:bodyPr anchor="t">
            <a:normAutofit/>
          </a:bodyPr>
          <a:lstStyle>
            <a:lvl1pPr algn="ctr">
              <a:defRPr sz="2800" b="1" cap="none">
                <a:solidFill>
                  <a:srgbClr val="001C43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139" y="3597144"/>
            <a:ext cx="6399027" cy="524176"/>
          </a:xfrm>
        </p:spPr>
        <p:txBody>
          <a:bodyPr anchor="t"/>
          <a:lstStyle>
            <a:lvl1pPr marL="0" indent="0" algn="ctr">
              <a:buNone/>
              <a:defRPr sz="2000" b="1">
                <a:solidFill>
                  <a:srgbClr val="1D76B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A05D-C66B-7141-BD3B-378EDBFBEE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622" y="6555439"/>
            <a:ext cx="21680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©2022</a:t>
            </a:r>
            <a:r>
              <a:rPr lang="en-US" sz="700" kern="120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FCA. All Rights Reserved.</a:t>
            </a:r>
            <a:endParaRPr lang="en-US" sz="700" kern="12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S:\Logos\FCA International\JPG\FCA International Logo.jpg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586655" y="766697"/>
            <a:ext cx="1970689" cy="114847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1495"/>
            <a:ext cx="8229600" cy="51541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A05D-C66B-7141-BD3B-378EDBFBEE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066BAF-D3FE-E4F5-3B88-B64D667CC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A05D-C66B-7141-BD3B-378EDBFBE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A05D-C66B-7141-BD3B-378EDBFBE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263"/>
            <a:ext cx="3008313" cy="742950"/>
          </a:xfrm>
        </p:spPr>
        <p:txBody>
          <a:bodyPr anchor="b"/>
          <a:lstStyle>
            <a:lvl1pPr algn="l">
              <a:defRPr sz="2000" b="1">
                <a:solidFill>
                  <a:srgbClr val="40464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38263"/>
            <a:ext cx="5111750" cy="5118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4322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A05D-C66B-7141-BD3B-378EDBFBE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A05D-C66B-7141-BD3B-378EDBFBE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308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40464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44600"/>
            <a:ext cx="5486400" cy="38131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975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A05D-C66B-7141-BD3B-378EDBFBE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https://ips-logos-cdn.ips.sbg.a.intuit.com/0161dd00-a296-4df3-96ff-9c95ef4fee51_template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1405" y="130260"/>
            <a:ext cx="7175394" cy="846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1976"/>
            <a:ext cx="8229600" cy="5153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1928" y="6494747"/>
            <a:ext cx="457200" cy="29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AFAFAF"/>
                </a:solidFill>
              </a:defRPr>
            </a:lvl1pPr>
          </a:lstStyle>
          <a:p>
            <a:fld id="{9101A05D-C66B-7141-BD3B-378EDBFBEE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1622" y="6555439"/>
            <a:ext cx="21680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dirty="0">
                <a:solidFill>
                  <a:srgbClr val="AFAFAF"/>
                </a:solidFill>
                <a:latin typeface="+mn-lt"/>
                <a:ea typeface="+mn-ea"/>
                <a:cs typeface="+mn-cs"/>
              </a:rPr>
              <a:t>©2022</a:t>
            </a:r>
            <a:r>
              <a:rPr lang="en-US" sz="700" kern="1200" baseline="0" dirty="0">
                <a:solidFill>
                  <a:srgbClr val="AFAFAF"/>
                </a:solidFill>
                <a:latin typeface="+mn-lt"/>
                <a:ea typeface="+mn-ea"/>
                <a:cs typeface="+mn-cs"/>
              </a:rPr>
              <a:t> FCA. All Rights Reserved.</a:t>
            </a:r>
            <a:endParaRPr lang="en-US" sz="700" kern="1200" dirty="0">
              <a:solidFill>
                <a:srgbClr val="AFAF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S:\Logos\FCA International\JPG\FCA International Logo.jpg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252410" y="214548"/>
            <a:ext cx="1163595" cy="678117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4EFE87-BAF2-D4F1-A888-753DEB4D3EB9}"/>
              </a:ext>
            </a:extLst>
          </p:cNvPr>
          <p:cNvSpPr txBox="1"/>
          <p:nvPr userDrawn="1"/>
        </p:nvSpPr>
        <p:spPr>
          <a:xfrm>
            <a:off x="6838798" y="6505431"/>
            <a:ext cx="1045711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 Developed by: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A79752-718D-5B0C-7D8B-564CFA287FD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t="19295" r="6755" b="25906"/>
          <a:stretch>
            <a:fillRect/>
          </a:stretch>
        </p:blipFill>
        <p:spPr bwMode="auto">
          <a:xfrm>
            <a:off x="7829786" y="6106603"/>
            <a:ext cx="857014" cy="54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4" r:id="rId7"/>
    <p:sldLayoutId id="2147483657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Garamond" pitchFamily="18" charset="0"/>
          <a:ea typeface="+mj-ea"/>
          <a:cs typeface="Times New Roman" pitchFamily="18" charset="0"/>
        </a:defRPr>
      </a:lvl1pPr>
    </p:titleStyle>
    <p:bodyStyle>
      <a:lvl1pPr marL="284163" indent="-284163" algn="l" defTabSz="457200" rtl="0" eaLnBrk="1" latinLnBrk="0" hangingPunct="1">
        <a:spcBef>
          <a:spcPts val="800"/>
        </a:spcBef>
        <a:buSzPct val="60000"/>
        <a:buFontTx/>
        <a:buBlip>
          <a:blip r:embed="rId13"/>
        </a:buBlip>
        <a:defRPr sz="2200" kern="1200">
          <a:solidFill>
            <a:srgbClr val="40464A"/>
          </a:solidFill>
          <a:latin typeface="+mn-lt"/>
          <a:ea typeface="+mn-ea"/>
          <a:cs typeface="+mn-cs"/>
        </a:defRPr>
      </a:lvl1pPr>
      <a:lvl2pPr marL="515938" indent="-231775" algn="l" defTabSz="457200" rtl="0" eaLnBrk="1" latinLnBrk="0" hangingPunct="1">
        <a:spcBef>
          <a:spcPts val="0"/>
        </a:spcBef>
        <a:buClr>
          <a:srgbClr val="10253F"/>
        </a:buClr>
        <a:buFont typeface="Arial"/>
        <a:buChar char="•"/>
        <a:defRPr sz="2000" kern="1200">
          <a:solidFill>
            <a:srgbClr val="40464A"/>
          </a:solidFill>
          <a:latin typeface="+mn-lt"/>
          <a:ea typeface="+mn-ea"/>
          <a:cs typeface="+mn-cs"/>
        </a:defRPr>
      </a:lvl2pPr>
      <a:lvl3pPr marL="854075" indent="-284163" algn="l" defTabSz="457200" rtl="0" eaLnBrk="1" latinLnBrk="0" hangingPunct="1">
        <a:spcBef>
          <a:spcPct val="20000"/>
        </a:spcBef>
        <a:buClr>
          <a:srgbClr val="5D7682"/>
        </a:buClr>
        <a:buFont typeface="Lucida Grande"/>
        <a:buChar char="—"/>
        <a:defRPr sz="1800" kern="1200">
          <a:solidFill>
            <a:srgbClr val="40464A"/>
          </a:solidFill>
          <a:latin typeface="+mn-lt"/>
          <a:ea typeface="+mn-ea"/>
          <a:cs typeface="+mn-cs"/>
        </a:defRPr>
      </a:lvl3pPr>
      <a:lvl4pPr marL="1085850" indent="-227013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40464A"/>
          </a:solidFill>
          <a:latin typeface="+mn-lt"/>
          <a:ea typeface="+mn-ea"/>
          <a:cs typeface="+mn-cs"/>
        </a:defRPr>
      </a:lvl4pPr>
      <a:lvl5pPr marL="1312863" indent="-227013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40464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703" y="2620185"/>
            <a:ext cx="6581809" cy="859352"/>
          </a:xfrm>
        </p:spPr>
        <p:txBody>
          <a:bodyPr anchor="ctr" anchorCtr="1">
            <a:noAutofit/>
          </a:bodyPr>
          <a:lstStyle/>
          <a:p>
            <a:r>
              <a:rPr lang="en-US" sz="2400" dirty="0"/>
              <a:t>2026 Legislative / Regulatory / Political Update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2486" y="3554125"/>
            <a:ext cx="6399027" cy="85935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Michael T. Oscar</a:t>
            </a:r>
            <a:br>
              <a:rPr lang="en-US" dirty="0"/>
            </a:br>
            <a:r>
              <a:rPr lang="en-US" dirty="0"/>
              <a:t> Director of Legislative Affairs</a:t>
            </a:r>
            <a:br>
              <a:rPr lang="en-US" dirty="0"/>
            </a:br>
            <a:r>
              <a:rPr lang="en-US" dirty="0"/>
              <a:t>FCA International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A05D-C66B-7141-BD3B-378EDBFBEE3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5A281-FD82-FC33-0DDB-6F3B5BAF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A05D-C66B-7141-BD3B-378EDBFBEE3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734CFFD-419E-3655-ADAE-6761E4EE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2025 FCA Legislative Fly-In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8D538A-BF8C-460D-7815-83917AA47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FCA International Members Outside the West Wing of the White House</a:t>
            </a:r>
          </a:p>
          <a:p>
            <a:endParaRPr lang="en-US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AA7B959C-3345-D482-E6DD-A3AC000E3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55" y="2239624"/>
            <a:ext cx="51054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691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A72B7-7C83-8FA2-AA07-605B55E1D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D569A-6AEC-0995-CA06-A7B6EFF4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A05D-C66B-7141-BD3B-378EDBFBEE3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0B8C55F-F21C-98B4-95F9-CD3F47EB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2025 FCA Legislative Fly-In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9A424D-B7B1-5C7F-1E2A-50E4EE356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FCA International Members Outside the Eisenhower Executive Office Building 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5AB530-647B-A578-2132-DBF4BA59E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504568"/>
            <a:ext cx="2381250" cy="3171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506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2E763-1D29-83F3-03E1-F57A76647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5AC98-5195-A368-8971-7021EA8B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A05D-C66B-7141-BD3B-378EDBFBEE3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9B5E6E-F770-D0DB-AFF6-AA689608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2025 FCA Legislative Fly-In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E25AA6-154E-0DF0-2132-303B49C6E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FCA International Members Meet with Sen. Ernst (R-IA)’s Senate Small Business Committee Legal Counsel to discuss change order reform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BD513-A9FA-417A-5B2F-5AEF78F2D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922" y="2626468"/>
            <a:ext cx="4124529" cy="3486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228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11405" y="130260"/>
            <a:ext cx="7175394" cy="84669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2400" dirty="0"/>
              <a:t>Top Takeaways – THANK YOU!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32034"/>
            <a:ext cx="8229600" cy="525362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Educate, Advocate, and Legislate</a:t>
            </a:r>
          </a:p>
          <a:p>
            <a:r>
              <a:rPr lang="en-US" b="1" dirty="0">
                <a:solidFill>
                  <a:schemeClr val="tx1"/>
                </a:solidFill>
              </a:rPr>
              <a:t>Procurement Reform – FAR 2.0</a:t>
            </a:r>
          </a:p>
          <a:p>
            <a:r>
              <a:rPr lang="en-US" b="1" dirty="0">
                <a:solidFill>
                  <a:schemeClr val="tx1"/>
                </a:solidFill>
              </a:rPr>
              <a:t>Labor Shortages – </a:t>
            </a:r>
            <a:r>
              <a:rPr lang="en-US" dirty="0">
                <a:solidFill>
                  <a:schemeClr val="tx1"/>
                </a:solidFill>
              </a:rPr>
              <a:t>Worker Misclassification / Workforce Development / Apprenticeship Programs </a:t>
            </a:r>
          </a:p>
          <a:p>
            <a:r>
              <a:rPr lang="en-US" b="1" dirty="0">
                <a:solidFill>
                  <a:schemeClr val="tx1"/>
                </a:solidFill>
              </a:rPr>
              <a:t>Supply Chain Issues – </a:t>
            </a:r>
            <a:r>
              <a:rPr lang="en-US" dirty="0">
                <a:solidFill>
                  <a:schemeClr val="tx1"/>
                </a:solidFill>
              </a:rPr>
              <a:t>Trade Agreements </a:t>
            </a:r>
          </a:p>
          <a:p>
            <a:r>
              <a:rPr lang="en-US" b="1" dirty="0">
                <a:solidFill>
                  <a:schemeClr val="tx1"/>
                </a:solidFill>
              </a:rPr>
              <a:t>Regulatory Reform – </a:t>
            </a:r>
            <a:r>
              <a:rPr lang="en-US" dirty="0">
                <a:solidFill>
                  <a:schemeClr val="tx1"/>
                </a:solidFill>
              </a:rPr>
              <a:t>Tax Policies</a:t>
            </a:r>
          </a:p>
          <a:p>
            <a:r>
              <a:rPr lang="en-US" b="1" dirty="0">
                <a:solidFill>
                  <a:schemeClr val="tx1"/>
                </a:solidFill>
              </a:rPr>
              <a:t>2026 Fly-In!!!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A05D-C66B-7141-BD3B-378EDBFBEE3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069" y="3386898"/>
            <a:ext cx="3728619" cy="248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8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A05D-C66B-7141-BD3B-378EDBFBEE3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6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511405" y="130260"/>
            <a:ext cx="7175394" cy="846692"/>
          </a:xfrm>
        </p:spPr>
        <p:txBody>
          <a:bodyPr>
            <a:normAutofit/>
          </a:bodyPr>
          <a:lstStyle/>
          <a:p>
            <a:r>
              <a:rPr lang="en-US" dirty="0"/>
              <a:t>Government Relations is an FCA Member Benefit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55B3C1-C344-015F-C2A9-3CEFD328EC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3939" y="1244207"/>
            <a:ext cx="84269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ea typeface="Tahoma" panose="020B0604030504040204" pitchFamily="34" charset="0"/>
                <a:cs typeface="Tahoma" panose="020B0604030504040204" pitchFamily="34" charset="0"/>
              </a:rPr>
              <a:t>For Your Legislative Questions,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ea typeface="Tahoma" panose="020B0604030504040204" pitchFamily="34" charset="0"/>
                <a:cs typeface="Tahoma" panose="020B0604030504040204" pitchFamily="34" charset="0"/>
              </a:rPr>
              <a:t>contact us: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61FB90-11D8-269C-F673-E988D72D7A1B}"/>
              </a:ext>
            </a:extLst>
          </p:cNvPr>
          <p:cNvSpPr>
            <a:spLocks/>
          </p:cNvSpPr>
          <p:nvPr/>
        </p:nvSpPr>
        <p:spPr>
          <a:xfrm>
            <a:off x="358541" y="2981262"/>
            <a:ext cx="84269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ea typeface="Tahoma" panose="020B0604030504040204" pitchFamily="34" charset="0"/>
                <a:cs typeface="Tahoma" panose="020B0604030504040204" pitchFamily="34" charset="0"/>
              </a:rPr>
              <a:t>Mike Oscar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moscar@finishingcontractors.org</a:t>
            </a:r>
          </a:p>
          <a:p>
            <a:pPr algn="ctr" defTabSz="914400">
              <a:defRPr/>
            </a:pPr>
            <a:r>
              <a:rPr lang="en-US" sz="3600" b="1" kern="0" dirty="0">
                <a:ea typeface="Tahoma" panose="020B0604030504040204" pitchFamily="34" charset="0"/>
                <a:cs typeface="Tahoma" panose="020B0604030504040204" pitchFamily="34" charset="0"/>
              </a:rPr>
              <a:t>FCA Director of Legislative Affairs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8716D5-8EDD-1DC8-D71E-DD1E0BCD2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HOUSE: </a:t>
            </a:r>
            <a:r>
              <a:rPr lang="en-US" dirty="0"/>
              <a:t>31 Republicans and 21 Democrats have announced that they will not be seeking re-election. </a:t>
            </a:r>
          </a:p>
          <a:p>
            <a:r>
              <a:rPr lang="en-US" b="1" dirty="0"/>
              <a:t>SENATE: </a:t>
            </a:r>
            <a:r>
              <a:rPr lang="en-US" dirty="0"/>
              <a:t>Nine incumbent Senators, comprising five Republicans and four Democrats, are also not seeking re-election. </a:t>
            </a:r>
          </a:p>
          <a:p>
            <a:r>
              <a:rPr lang="en-US" b="1" dirty="0"/>
              <a:t>This marks the highest number of members of Congress not seeking re-election since 2011!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430883-A19A-5347-8690-E3BF41E5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A05D-C66B-7141-BD3B-378EDBFBEE3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C89928-986D-CEF3-E1FC-7E83C5F96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119</a:t>
            </a:r>
            <a:r>
              <a:rPr lang="en-US" baseline="30000" dirty="0"/>
              <a:t>th</a:t>
            </a:r>
            <a:r>
              <a:rPr lang="en-US" dirty="0"/>
              <a:t> Congress - House 218R – 213D / Senate 53R – 47D</a:t>
            </a:r>
          </a:p>
        </p:txBody>
      </p:sp>
      <p:pic>
        <p:nvPicPr>
          <p:cNvPr id="5" name="Content Placeholder 1">
            <a:extLst>
              <a:ext uri="{FF2B5EF4-FFF2-40B4-BE49-F238E27FC236}">
                <a16:creationId xmlns:a16="http://schemas.microsoft.com/office/drawing/2014/main" id="{0EC99E7A-83B1-3A37-B177-E6DF134B3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766" y="3813243"/>
            <a:ext cx="3326121" cy="1906621"/>
          </a:xfrm>
          <a:prstGeom prst="rect">
            <a:avLst/>
          </a:prstGeom>
          <a:noFill/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36395F-CB9D-577B-4E90-449BDC5A36D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8013" y="3634372"/>
            <a:ext cx="2595716" cy="2264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86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486" y="2999324"/>
            <a:ext cx="6399027" cy="859352"/>
          </a:xfrm>
        </p:spPr>
        <p:txBody>
          <a:bodyPr anchor="ctr" anchorCtr="1">
            <a:noAutofit/>
          </a:bodyPr>
          <a:lstStyle/>
          <a:p>
            <a:r>
              <a:rPr lang="en-US" sz="2400" dirty="0"/>
              <a:t>2026 Legislative and Regulatory Priorities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A05D-C66B-7141-BD3B-378EDBFBEE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08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11405" y="130260"/>
            <a:ext cx="7175394" cy="846692"/>
          </a:xfrm>
        </p:spPr>
        <p:txBody>
          <a:bodyPr/>
          <a:lstStyle/>
          <a:p>
            <a:pPr algn="ctr"/>
            <a:r>
              <a:rPr lang="en-US" dirty="0"/>
              <a:t>Legislative Priorities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A05D-C66B-7141-BD3B-378EDBFBEE32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BDB0BC3B-3ED7-AF44-7145-5B0B50011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525244"/>
              </p:ext>
            </p:extLst>
          </p:nvPr>
        </p:nvGraphicFramePr>
        <p:xfrm>
          <a:off x="413885" y="1327618"/>
          <a:ext cx="8272914" cy="4572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6457">
                  <a:extLst>
                    <a:ext uri="{9D8B030D-6E8A-4147-A177-3AD203B41FA5}">
                      <a16:colId xmlns:a16="http://schemas.microsoft.com/office/drawing/2014/main" val="3998362196"/>
                    </a:ext>
                  </a:extLst>
                </a:gridCol>
                <a:gridCol w="4136457">
                  <a:extLst>
                    <a:ext uri="{9D8B030D-6E8A-4147-A177-3AD203B41FA5}">
                      <a16:colId xmlns:a16="http://schemas.microsoft.com/office/drawing/2014/main" val="1558680791"/>
                    </a:ext>
                  </a:extLst>
                </a:gridCol>
              </a:tblGrid>
              <a:tr h="41882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2026 Legislative Priorities*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066771"/>
                  </a:ext>
                </a:extLst>
              </a:tr>
              <a:tr h="4188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Apprenticeship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Prompt Payment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130432"/>
                  </a:ext>
                </a:extLst>
              </a:tr>
              <a:tr h="7229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Nation’s Infrastructure Investment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Government Regulations on the Industry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644430"/>
                  </a:ext>
                </a:extLst>
              </a:tr>
              <a:tr h="4188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Identify Grant 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Immigration Reform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938444"/>
                  </a:ext>
                </a:extLst>
              </a:tr>
              <a:tr h="7229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Misclassification of Employees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Multiemployer Pension Reform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490717"/>
                  </a:ext>
                </a:extLst>
              </a:tr>
              <a:tr h="10327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Bid Listing on Federal Construction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Opposing Efforts to Modify, Suspend, or Repeal Davis Bacon 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794316"/>
                  </a:ext>
                </a:extLst>
              </a:tr>
              <a:tr h="4188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Public Private Partnerships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Trade Deals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99621"/>
                  </a:ext>
                </a:extLst>
              </a:tr>
              <a:tr h="418827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*No particular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499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77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11405" y="130260"/>
            <a:ext cx="7175394" cy="846692"/>
          </a:xfrm>
        </p:spPr>
        <p:txBody>
          <a:bodyPr/>
          <a:lstStyle/>
          <a:p>
            <a:pPr algn="ctr"/>
            <a:r>
              <a:rPr lang="en-US" dirty="0"/>
              <a:t>Legislative Priorities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sz="2600" b="1" dirty="0">
                <a:solidFill>
                  <a:schemeClr val="tx1"/>
                </a:solidFill>
              </a:rPr>
              <a:t>Multiemployer Pension Reform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Authorize the creation of the innovative composite plan design, which would combine the key features of defined benefit and defined contribution plans</a:t>
            </a:r>
          </a:p>
          <a:p>
            <a:pPr lvl="0"/>
            <a:r>
              <a:rPr lang="en-US" sz="2600" b="1" dirty="0">
                <a:solidFill>
                  <a:schemeClr val="tx1"/>
                </a:solidFill>
              </a:rPr>
              <a:t>Workforce Development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Streamline and modernize the National Apprenticeship Act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Prevent the Misclassification of employees as independent contractors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Oppose Efforts to Repeal, Suspend, or Modify the Davis-Bacon Act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Oppose any efforts to revive Industry-Recognized Apprenticeship Programs (IRAPs)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Oppose Limits on the Use of Project Labor Agreements</a:t>
            </a:r>
          </a:p>
          <a:p>
            <a:pPr lvl="0"/>
            <a:r>
              <a:rPr lang="en-US" sz="2600" b="1" dirty="0">
                <a:solidFill>
                  <a:schemeClr val="tx1"/>
                </a:solidFill>
              </a:rPr>
              <a:t>Contracting Reform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Ensure payment protections for construction subcontractors and suppliers performing federal construction under Public-Private Partnerships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Prohibit the utilization of reverse auctions for the procurement of construction contracts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Improve the design-build construction process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Ensure responsible contractors are given priority in the bidding process of federal contracts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A05D-C66B-7141-BD3B-378EDBFBEE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85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11405" y="130260"/>
            <a:ext cx="7175394" cy="846692"/>
          </a:xfrm>
        </p:spPr>
        <p:txBody>
          <a:bodyPr/>
          <a:lstStyle/>
          <a:p>
            <a:pPr algn="ctr"/>
            <a:r>
              <a:rPr lang="en-US" dirty="0"/>
              <a:t>Legislative Priorities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en-US" sz="7200" b="1" dirty="0">
                <a:solidFill>
                  <a:schemeClr val="tx1"/>
                </a:solidFill>
              </a:rPr>
              <a:t>Federal Tax Reform – One Big Beautiful Bill Act (OBBBA) – 7/4/25</a:t>
            </a:r>
            <a:endParaRPr lang="en-US" sz="7200" dirty="0">
              <a:solidFill>
                <a:schemeClr val="tx1"/>
              </a:solidFill>
            </a:endParaRPr>
          </a:p>
          <a:p>
            <a:pPr lvl="1"/>
            <a:r>
              <a:rPr lang="en-US" sz="7000" dirty="0">
                <a:solidFill>
                  <a:schemeClr val="tx1"/>
                </a:solidFill>
              </a:rPr>
              <a:t>Make the Pass-Through Deduction Permanent to Ensure Certainty and Predictability</a:t>
            </a:r>
          </a:p>
          <a:p>
            <a:pPr lvl="1"/>
            <a:r>
              <a:rPr lang="en-US" sz="7000" dirty="0">
                <a:solidFill>
                  <a:schemeClr val="tx1"/>
                </a:solidFill>
              </a:rPr>
              <a:t>Repeal the Estate Tax</a:t>
            </a:r>
          </a:p>
          <a:p>
            <a:pPr lvl="1"/>
            <a:r>
              <a:rPr lang="en-US" sz="7000" dirty="0">
                <a:solidFill>
                  <a:schemeClr val="tx1"/>
                </a:solidFill>
              </a:rPr>
              <a:t>Repeal the Alternative Minimum Tax </a:t>
            </a:r>
          </a:p>
          <a:p>
            <a:pPr lvl="0"/>
            <a:r>
              <a:rPr lang="en-US" sz="7200" b="1" dirty="0">
                <a:solidFill>
                  <a:schemeClr val="tx1"/>
                </a:solidFill>
              </a:rPr>
              <a:t>Tariffs </a:t>
            </a:r>
            <a:endParaRPr lang="en-US" sz="7200" dirty="0">
              <a:solidFill>
                <a:schemeClr val="tx1"/>
              </a:solidFill>
            </a:endParaRPr>
          </a:p>
          <a:p>
            <a:pPr lvl="1"/>
            <a:r>
              <a:rPr lang="en-US" sz="7000" dirty="0">
                <a:solidFill>
                  <a:schemeClr val="tx1"/>
                </a:solidFill>
              </a:rPr>
              <a:t>Advocate for Fair Tariff Policies that protect small businesses from Unfair Competition</a:t>
            </a:r>
          </a:p>
          <a:p>
            <a:pPr lvl="1"/>
            <a:r>
              <a:rPr lang="en-US" sz="7000" dirty="0">
                <a:solidFill>
                  <a:schemeClr val="tx1"/>
                </a:solidFill>
              </a:rPr>
              <a:t>Simplify and Expand access to exclusion requests for tariffs, such as those on goods from China </a:t>
            </a:r>
          </a:p>
          <a:p>
            <a:pPr lvl="1"/>
            <a:r>
              <a:rPr lang="en-US" sz="7000" dirty="0">
                <a:solidFill>
                  <a:schemeClr val="tx1"/>
                </a:solidFill>
              </a:rPr>
              <a:t>Promote Export Opportunities</a:t>
            </a:r>
          </a:p>
          <a:p>
            <a:r>
              <a:rPr lang="en-US" sz="7200" dirty="0">
                <a:solidFill>
                  <a:schemeClr val="tx1"/>
                </a:solidFill>
              </a:rPr>
              <a:t> </a:t>
            </a:r>
            <a:r>
              <a:rPr lang="en-US" sz="7200" b="1" dirty="0">
                <a:solidFill>
                  <a:schemeClr val="tx1"/>
                </a:solidFill>
              </a:rPr>
              <a:t>Immigration Reform </a:t>
            </a:r>
            <a:endParaRPr lang="en-US" sz="7200" dirty="0">
              <a:solidFill>
                <a:schemeClr val="tx1"/>
              </a:solidFill>
            </a:endParaRPr>
          </a:p>
          <a:p>
            <a:pPr lvl="1"/>
            <a:r>
              <a:rPr lang="en-US" sz="7200" dirty="0">
                <a:solidFill>
                  <a:schemeClr val="tx1"/>
                </a:solidFill>
              </a:rPr>
              <a:t>Support expanding the H-2B visa program</a:t>
            </a:r>
          </a:p>
          <a:p>
            <a:pPr lvl="1"/>
            <a:r>
              <a:rPr lang="en-US" sz="7200" dirty="0">
                <a:solidFill>
                  <a:schemeClr val="tx1"/>
                </a:solidFill>
              </a:rPr>
              <a:t>Increase employment-based visa quotas</a:t>
            </a:r>
          </a:p>
          <a:p>
            <a:pPr lvl="1"/>
            <a:r>
              <a:rPr lang="en-US" sz="7200" dirty="0">
                <a:solidFill>
                  <a:schemeClr val="tx1"/>
                </a:solidFill>
              </a:rPr>
              <a:t>Create a market-driven visa program for foreign workers</a:t>
            </a:r>
          </a:p>
          <a:p>
            <a:pPr lvl="1"/>
            <a:r>
              <a:rPr lang="en-US" sz="7200" dirty="0">
                <a:solidFill>
                  <a:schemeClr val="tx1"/>
                </a:solidFill>
              </a:rPr>
              <a:t>Support protections for Deferred Action for Childhood Arrivals (DACA) and Temporary Protected Status (TPS) recipients in the construction industry </a:t>
            </a:r>
          </a:p>
          <a:p>
            <a:pPr lvl="1"/>
            <a:r>
              <a:rPr lang="en-US" sz="7200" dirty="0">
                <a:solidFill>
                  <a:schemeClr val="tx1"/>
                </a:solidFill>
              </a:rPr>
              <a:t>Improved E-Verify system with safeguards for employers </a:t>
            </a:r>
          </a:p>
          <a:p>
            <a:pPr lvl="0"/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A05D-C66B-7141-BD3B-378EDBFBEE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8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486" y="2999324"/>
            <a:ext cx="6399027" cy="859352"/>
          </a:xfrm>
        </p:spPr>
        <p:txBody>
          <a:bodyPr anchor="ctr" anchorCtr="1">
            <a:noAutofit/>
          </a:bodyPr>
          <a:lstStyle/>
          <a:p>
            <a:r>
              <a:rPr lang="en-US" sz="2000" dirty="0"/>
              <a:t>2025 Legislative and Regulatory Accomplishments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A05D-C66B-7141-BD3B-378EDBFBEE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37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11405" y="130260"/>
            <a:ext cx="7175394" cy="8466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2025 Legislative and Regulatory Accomplishments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b="1" dirty="0"/>
              <a:t>Change Order Reform </a:t>
            </a:r>
            <a:r>
              <a:rPr lang="en-US" sz="2800" dirty="0"/>
              <a:t>- "</a:t>
            </a:r>
            <a:r>
              <a:rPr lang="en-US" sz="2800" i="1" dirty="0"/>
              <a:t>Small Business Payment for Performance Act of 2025</a:t>
            </a:r>
            <a:r>
              <a:rPr lang="en-US" sz="2800" dirty="0"/>
              <a:t>" (H.R.4615)</a:t>
            </a:r>
          </a:p>
          <a:p>
            <a:r>
              <a:rPr lang="en-US" sz="2800" b="1" dirty="0"/>
              <a:t>Public Private Partnerships (P3s) </a:t>
            </a:r>
            <a:r>
              <a:rPr lang="en-US" sz="2800" dirty="0"/>
              <a:t>– “</a:t>
            </a:r>
            <a:r>
              <a:rPr lang="en-US" sz="2800" i="1" dirty="0"/>
              <a:t>Water Infrastructure Subcontractor &amp;Taxpayer Protection Act</a:t>
            </a:r>
            <a:r>
              <a:rPr lang="en-US" sz="2800" dirty="0"/>
              <a:t>” (H.R.1285/S.570)</a:t>
            </a:r>
          </a:p>
          <a:p>
            <a:r>
              <a:rPr lang="en-US" sz="2800" b="1" dirty="0"/>
              <a:t>Joint FCA International and IUPAT Legislative Effort</a:t>
            </a:r>
            <a:r>
              <a:rPr lang="en-US" sz="2800" dirty="0"/>
              <a:t>- </a:t>
            </a:r>
            <a:r>
              <a:rPr lang="en-US" sz="2800" b="1" dirty="0"/>
              <a:t> </a:t>
            </a:r>
            <a:r>
              <a:rPr lang="en-US" sz="2800" i="1" dirty="0"/>
              <a:t>“Bridge Corrosion Prevention and Repair Act” </a:t>
            </a:r>
            <a:r>
              <a:rPr lang="en-US" sz="2800" dirty="0"/>
              <a:t>(H.R.4170) </a:t>
            </a:r>
            <a:endParaRPr lang="en-US" sz="2800" i="1" dirty="0"/>
          </a:p>
          <a:p>
            <a:r>
              <a:rPr lang="en-US" sz="2800" b="1" dirty="0"/>
              <a:t>NY Scaffold Law </a:t>
            </a:r>
            <a:r>
              <a:rPr lang="en-US" sz="2800" dirty="0"/>
              <a:t>-</a:t>
            </a:r>
            <a:r>
              <a:rPr lang="en-US" sz="2800" b="1" dirty="0"/>
              <a:t> </a:t>
            </a:r>
            <a:r>
              <a:rPr lang="en-US" sz="2800" dirty="0"/>
              <a:t>“</a:t>
            </a:r>
            <a:r>
              <a:rPr lang="en-US" sz="2800" i="1" dirty="0"/>
              <a:t>Infrastructure Expansion Act of 2025” </a:t>
            </a:r>
            <a:r>
              <a:rPr lang="en-US" sz="2800" dirty="0"/>
              <a:t>(H.R.3548) </a:t>
            </a:r>
          </a:p>
          <a:p>
            <a:r>
              <a:rPr lang="en-US" sz="2600" b="1" dirty="0"/>
              <a:t>College Apprenticeships</a:t>
            </a:r>
            <a:r>
              <a:rPr lang="en-US" sz="2600" dirty="0"/>
              <a:t> – </a:t>
            </a:r>
            <a:r>
              <a:rPr lang="en-US" sz="2600" i="1" dirty="0"/>
              <a:t>“Support the College Apprenticeship Act” </a:t>
            </a:r>
            <a:r>
              <a:rPr lang="en-US" sz="2600" dirty="0"/>
              <a:t>(H.R.4588/S.2028) </a:t>
            </a:r>
          </a:p>
          <a:p>
            <a:r>
              <a:rPr lang="en-US" sz="2800" b="1" dirty="0"/>
              <a:t>FY27 NDAA (Defense Bill)</a:t>
            </a:r>
            <a:r>
              <a:rPr lang="en-US" sz="2800" i="1" dirty="0"/>
              <a:t> - </a:t>
            </a:r>
            <a:r>
              <a:rPr lang="en-US" sz="2800" dirty="0"/>
              <a:t>Procurement Reform</a:t>
            </a:r>
            <a:r>
              <a:rPr lang="en-US" sz="2800" i="1" dirty="0"/>
              <a:t> </a:t>
            </a:r>
          </a:p>
          <a:p>
            <a:r>
              <a:rPr lang="en-US" sz="2800" b="1" dirty="0"/>
              <a:t>House Construction Procurement Caucus</a:t>
            </a:r>
          </a:p>
          <a:p>
            <a:r>
              <a:rPr lang="en-US" sz="2800" b="1" dirty="0"/>
              <a:t>Comments: </a:t>
            </a:r>
            <a:r>
              <a:rPr lang="en-US" sz="2800" dirty="0"/>
              <a:t>On the Department of Labor’s Final Rules on overtime, independent contractor status, Project Labor Agreements (PLAs), Davis Bacon, and more... </a:t>
            </a:r>
          </a:p>
          <a:p>
            <a:r>
              <a:rPr lang="en-US" sz="2800" b="1" dirty="0"/>
              <a:t>Delay the Corporate Transparency Act</a:t>
            </a:r>
          </a:p>
          <a:p>
            <a:pPr lvl="0"/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A05D-C66B-7141-BD3B-378EDBFBEE3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4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4682</TotalTime>
  <Words>694</Words>
  <Application>Microsoft Office PowerPoint</Application>
  <PresentationFormat>On-screen Show (4:3)</PresentationFormat>
  <Paragraphs>100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Lucida Grande</vt:lpstr>
      <vt:lpstr>Tahoma</vt:lpstr>
      <vt:lpstr>Office Theme</vt:lpstr>
      <vt:lpstr>2026 Legislative / Regulatory / Political Update </vt:lpstr>
      <vt:lpstr>Government Relations is an FCA Member Benefit</vt:lpstr>
      <vt:lpstr>119th Congress - House 218R – 213D / Senate 53R – 47D</vt:lpstr>
      <vt:lpstr>2026 Legislative and Regulatory Priorities</vt:lpstr>
      <vt:lpstr>Legislative Priorities</vt:lpstr>
      <vt:lpstr>Legislative Priorities</vt:lpstr>
      <vt:lpstr>Legislative Priorities</vt:lpstr>
      <vt:lpstr>2025 Legislative and Regulatory Accomplishments </vt:lpstr>
      <vt:lpstr>2025 Legislative and Regulatory Accomplishments </vt:lpstr>
      <vt:lpstr>2025 FCA Legislative Fly-In</vt:lpstr>
      <vt:lpstr>2025 FCA Legislative Fly-In</vt:lpstr>
      <vt:lpstr>2025 FCA Legislative Fly-In</vt:lpstr>
      <vt:lpstr> Top Takeaways – THANK YOU!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Title Spot</dc:title>
  <dc:creator>Steve/Fitzgerald</dc:creator>
  <cp:lastModifiedBy>Michael Oscar</cp:lastModifiedBy>
  <cp:revision>331</cp:revision>
  <dcterms:created xsi:type="dcterms:W3CDTF">2011-10-03T05:09:28Z</dcterms:created>
  <dcterms:modified xsi:type="dcterms:W3CDTF">2026-02-23T17:23:26Z</dcterms:modified>
</cp:coreProperties>
</file>